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58" r:id="rId3"/>
    <p:sldId id="260" r:id="rId4"/>
    <p:sldId id="257" r:id="rId5"/>
    <p:sldId id="259" r:id="rId6"/>
    <p:sldId id="266" r:id="rId7"/>
    <p:sldId id="267" r:id="rId8"/>
    <p:sldId id="268" r:id="rId9"/>
    <p:sldId id="270" r:id="rId10"/>
    <p:sldId id="269" r:id="rId11"/>
    <p:sldId id="261" r:id="rId12"/>
    <p:sldId id="262" r:id="rId13"/>
    <p:sldId id="271" r:id="rId14"/>
    <p:sldId id="272" r:id="rId15"/>
    <p:sldId id="273" r:id="rId16"/>
    <p:sldId id="278" r:id="rId17"/>
    <p:sldId id="279" r:id="rId18"/>
    <p:sldId id="280" r:id="rId19"/>
    <p:sldId id="263" r:id="rId20"/>
    <p:sldId id="265" r:id="rId21"/>
    <p:sldId id="281" r:id="rId22"/>
    <p:sldId id="274" r:id="rId23"/>
    <p:sldId id="277" r:id="rId24"/>
    <p:sldId id="275" r:id="rId25"/>
    <p:sldId id="27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9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2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5.png>
</file>

<file path=ppt/media/image16.svg>
</file>

<file path=ppt/media/image2.jpg>
</file>

<file path=ppt/media/image3.jpg>
</file>

<file path=ppt/media/image4.jpg>
</file>

<file path=ppt/media/image4.png>
</file>

<file path=ppt/media/image5.png>
</file>

<file path=ppt/media/image50.png>
</file>

<file path=ppt/media/image6.jp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73BC4-3DA7-4CD9-ABC6-7C263AB4B9D8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89FA4-EE1F-40DF-8B24-27F356FDF6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282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8EC56-E39D-4C1E-BD3E-E67F964FBDA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53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8EC56-E39D-4C1E-BD3E-E67F964FBDA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06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88EC56-E39D-4C1E-BD3E-E67F964FBDA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478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19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55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146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205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003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273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79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688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028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499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78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1221C8-4F46-4036-BB29-64DE3D0A45C1}" type="datetimeFigureOut">
              <a:rPr lang="en-US" smtClean="0"/>
              <a:t>4/6/2017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FE6401-280C-4D53-AD0F-4FD622D0B0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616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RCANN – A </a:t>
            </a:r>
            <a:r>
              <a:rPr lang="en-US" b="1" dirty="0" err="1"/>
              <a:t>R</a:t>
            </a:r>
            <a:r>
              <a:rPr lang="en-US" dirty="0" err="1"/>
              <a:t>e</a:t>
            </a:r>
            <a:r>
              <a:rPr lang="en-US" b="1" dirty="0" err="1"/>
              <a:t>C</a:t>
            </a:r>
            <a:r>
              <a:rPr lang="en-US" dirty="0" err="1"/>
              <a:t>onfigurable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rtificial </a:t>
            </a:r>
            <a:r>
              <a:rPr lang="en-US" b="1" dirty="0"/>
              <a:t>N</a:t>
            </a:r>
            <a:r>
              <a:rPr lang="en-US" dirty="0"/>
              <a:t>eural </a:t>
            </a:r>
            <a:r>
              <a:rPr lang="en-US" b="1" dirty="0"/>
              <a:t>N</a:t>
            </a:r>
            <a:r>
              <a:rPr lang="en-US" dirty="0"/>
              <a:t>etwork for Iris Flower Classification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Matthew Griessler and Nick Landy</a:t>
            </a:r>
          </a:p>
        </p:txBody>
      </p:sp>
    </p:spTree>
    <p:extLst>
      <p:ext uri="{BB962C8B-B14F-4D97-AF65-F5344CB8AC3E}">
        <p14:creationId xmlns:p14="http://schemas.microsoft.com/office/powerpoint/2010/main" val="17326769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- Procedure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464352"/>
              </p:ext>
            </p:extLst>
          </p:nvPr>
        </p:nvGraphicFramePr>
        <p:xfrm>
          <a:off x="838200" y="4140808"/>
          <a:ext cx="105156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266786374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64361658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928557212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11905125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Phase of 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Forward pass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Check Answer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Backpropagation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4518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3552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795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Evaluation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518537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838200" y="1929666"/>
            <a:ext cx="1051037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Neural network Use Procedure</a:t>
            </a:r>
          </a:p>
          <a:p>
            <a:pPr marL="342900" indent="-342900">
              <a:buAutoNum type="arabicPeriod"/>
            </a:pPr>
            <a:r>
              <a:rPr lang="en-US" dirty="0"/>
              <a:t>Train for one epoch</a:t>
            </a:r>
          </a:p>
          <a:p>
            <a:pPr marL="342900" indent="-342900">
              <a:buAutoNum type="arabicPeriod"/>
            </a:pPr>
            <a:r>
              <a:rPr lang="en-US" dirty="0"/>
              <a:t>Run verification</a:t>
            </a:r>
          </a:p>
          <a:p>
            <a:pPr marL="342900" indent="-342900">
              <a:buAutoNum type="arabicPeriod"/>
            </a:pPr>
            <a:r>
              <a:rPr lang="en-US" dirty="0"/>
              <a:t>If performance is above threshold for accuracy (in our case 80%), go to step 4, otherwise, go back to step 1</a:t>
            </a:r>
          </a:p>
          <a:p>
            <a:pPr marL="342900" indent="-342900">
              <a:buAutoNum type="arabicPeriod"/>
            </a:pPr>
            <a:r>
              <a:rPr lang="en-US" dirty="0"/>
              <a:t>Neural network is now ready for use with data where the answer isn’t known</a:t>
            </a:r>
          </a:p>
        </p:txBody>
      </p:sp>
    </p:spTree>
    <p:extLst>
      <p:ext uri="{BB962C8B-B14F-4D97-AF65-F5344CB8AC3E}">
        <p14:creationId xmlns:p14="http://schemas.microsoft.com/office/powerpoint/2010/main" val="3284598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98" y="116179"/>
            <a:ext cx="10515600" cy="1325563"/>
          </a:xfrm>
        </p:spPr>
        <p:txBody>
          <a:bodyPr/>
          <a:lstStyle/>
          <a:p>
            <a:r>
              <a:rPr lang="en-US" dirty="0"/>
              <a:t>Requirements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402416"/>
              </p:ext>
            </p:extLst>
          </p:nvPr>
        </p:nvGraphicFramePr>
        <p:xfrm>
          <a:off x="3585786" y="317577"/>
          <a:ext cx="7305627" cy="6246050"/>
        </p:xfrm>
        <a:graphic>
          <a:graphicData uri="http://schemas.openxmlformats.org/drawingml/2006/table">
            <a:tbl>
              <a:tblPr/>
              <a:tblGrid>
                <a:gridCol w="706646">
                  <a:extLst>
                    <a:ext uri="{9D8B030D-6E8A-4147-A177-3AD203B41FA5}">
                      <a16:colId xmlns:a16="http://schemas.microsoft.com/office/drawing/2014/main" val="3758175954"/>
                    </a:ext>
                  </a:extLst>
                </a:gridCol>
                <a:gridCol w="6598981">
                  <a:extLst>
                    <a:ext uri="{9D8B030D-6E8A-4147-A177-3AD203B41FA5}">
                      <a16:colId xmlns:a16="http://schemas.microsoft.com/office/drawing/2014/main" val="2546698980"/>
                    </a:ext>
                  </a:extLst>
                </a:gridCol>
              </a:tblGrid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 #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Requirement Description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914276"/>
                  </a:ext>
                </a:extLst>
              </a:tr>
              <a:tr h="1740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General Requirements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642627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G1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Implement a neural network on an FPGA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6807364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G2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Interface between FPGA and host computer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7473288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G3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Demonstrate a speedup from implementation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0617422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G4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Support training, verification, and evaluation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7871961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G5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alibri" panose="020F0502020204030204" pitchFamily="34" charset="0"/>
                        </a:rPr>
                        <a:t>Support epoch and batch processing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2949761"/>
                  </a:ext>
                </a:extLst>
              </a:tr>
              <a:tr h="1740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Neural Network Requirements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6001725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N1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Three layer network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1899050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N2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Each layer can be configured with generic number of nodes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9914800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N3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forward pass, verification, and backpropagation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46586058"/>
                  </a:ext>
                </a:extLst>
              </a:tr>
              <a:tr h="1740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Forward Pass Requirements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6970141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F1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Support pipe-lined and non-pipelined operation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9223494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F2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Elliot Sigmoid function for activation function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9461195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F3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Take input from double buffered input memory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1356988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F4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Put output into double buffered output memory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8035573"/>
                  </a:ext>
                </a:extLst>
              </a:tr>
              <a:tr h="1740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Verification Requirements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374198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V1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Check output against expected answer stored in double buffered memory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4846089"/>
                  </a:ext>
                </a:extLst>
              </a:tr>
              <a:tr h="174054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Backpropagation Requirements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1800213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B1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backpropagation equation BP1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8452264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B2 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backpropagation equation BP2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66202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B3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backpropagation equation BP3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2846173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B4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 backpropagation equation BP4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3002811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B5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Update node layer-layer weights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5696371"/>
                  </a:ext>
                </a:extLst>
              </a:tr>
              <a:tr h="17405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B6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Update node biases</a:t>
                      </a:r>
                    </a:p>
                  </a:txBody>
                  <a:tcPr marL="6002" marR="6002" marT="600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89016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706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438" y="168667"/>
            <a:ext cx="9591123" cy="65206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-1096104" y="2832448"/>
            <a:ext cx="353039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4057449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Memory Map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026" y="943724"/>
            <a:ext cx="5240582" cy="564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48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 Buffered Memory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385385"/>
            <a:ext cx="2150734" cy="27000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3533" y="1454916"/>
            <a:ext cx="7010693" cy="5186968"/>
          </a:xfrm>
          <a:prstGeom prst="rect">
            <a:avLst/>
          </a:prstGeom>
        </p:spPr>
      </p:pic>
      <p:cxnSp>
        <p:nvCxnSpPr>
          <p:cNvPr id="6" name="Straight Connector 5"/>
          <p:cNvCxnSpPr>
            <a:cxnSpLocks/>
          </p:cNvCxnSpPr>
          <p:nvPr/>
        </p:nvCxnSpPr>
        <p:spPr>
          <a:xfrm>
            <a:off x="3378200" y="1564640"/>
            <a:ext cx="0" cy="480060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4714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Memory Allocation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6897755"/>
              </p:ext>
            </p:extLst>
          </p:nvPr>
        </p:nvGraphicFramePr>
        <p:xfrm>
          <a:off x="838200" y="2328545"/>
          <a:ext cx="105156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25134094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03994425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2179033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Size (Length x Width)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044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Datapath</a:t>
                      </a:r>
                      <a:r>
                        <a:rPr lang="en-US" dirty="0"/>
                        <a:t> Input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Input 0 (Sepia Width)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BatchSize</a:t>
                      </a:r>
                      <a:r>
                        <a:rPr lang="en-US" dirty="0"/>
                        <a:t> X </a:t>
                      </a:r>
                      <a:r>
                        <a:rPr lang="en-US" dirty="0" err="1"/>
                        <a:t>InputSize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6602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Datapath</a:t>
                      </a:r>
                      <a:r>
                        <a:rPr lang="en-US" dirty="0"/>
                        <a:t> Input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Input 1 (Sepia Length)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BatchSize</a:t>
                      </a:r>
                      <a:r>
                        <a:rPr lang="en-US" dirty="0"/>
                        <a:t> X </a:t>
                      </a:r>
                      <a:r>
                        <a:rPr lang="en-US" dirty="0" err="1"/>
                        <a:t>InputSize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58887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Datapath</a:t>
                      </a:r>
                      <a:r>
                        <a:rPr lang="en-US" dirty="0"/>
                        <a:t> Input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Input 2 (Petal Width)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BatchSize</a:t>
                      </a:r>
                      <a:r>
                        <a:rPr lang="en-US" dirty="0"/>
                        <a:t> X </a:t>
                      </a:r>
                      <a:r>
                        <a:rPr lang="en-US" dirty="0" err="1"/>
                        <a:t>InputSize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4992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Datapath</a:t>
                      </a:r>
                      <a:r>
                        <a:rPr lang="en-US" dirty="0"/>
                        <a:t> Input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Input 3 (Petal Length)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BatchSize</a:t>
                      </a:r>
                      <a:r>
                        <a:rPr lang="en-US" dirty="0"/>
                        <a:t> X </a:t>
                      </a:r>
                      <a:r>
                        <a:rPr lang="en-US" dirty="0" err="1"/>
                        <a:t>InputSize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2647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Datapath</a:t>
                      </a:r>
                      <a:r>
                        <a:rPr lang="en-US" dirty="0"/>
                        <a:t> Input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Expected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BatchSize</a:t>
                      </a:r>
                      <a:r>
                        <a:rPr lang="en-US" dirty="0"/>
                        <a:t> X </a:t>
                      </a:r>
                      <a:r>
                        <a:rPr lang="en-US" dirty="0" err="1"/>
                        <a:t>NumOutputs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956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Datapath</a:t>
                      </a:r>
                      <a:r>
                        <a:rPr lang="en-US" dirty="0"/>
                        <a:t> Output Memory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Calculated Result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BatchSize</a:t>
                      </a:r>
                      <a:r>
                        <a:rPr lang="en-US" dirty="0"/>
                        <a:t> X </a:t>
                      </a:r>
                      <a:r>
                        <a:rPr lang="en-US" dirty="0" err="1"/>
                        <a:t>NumOutputs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09058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8765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52525" y="752475"/>
            <a:ext cx="9882606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51460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>
                <a:solidFill>
                  <a:srgbClr val="000000"/>
                </a:solidFill>
                <a:latin typeface="Calibri Light"/>
              </a:rPr>
              <a:t>Block Diagram (Forward Pass)</a:t>
            </a:r>
          </a:p>
        </p:txBody>
      </p:sp>
      <p:sp>
        <p:nvSpPr>
          <p:cNvPr id="5" name="Rectangle 4"/>
          <p:cNvSpPr/>
          <p:nvPr/>
        </p:nvSpPr>
        <p:spPr>
          <a:xfrm>
            <a:off x="1552575" y="809625"/>
            <a:ext cx="628650" cy="7636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/>
          <p:cNvSpPr/>
          <p:nvPr/>
        </p:nvSpPr>
        <p:spPr>
          <a:xfrm rot="13500000">
            <a:off x="1466850" y="1371600"/>
            <a:ext cx="168291" cy="158974"/>
          </a:xfrm>
          <a:prstGeom prst="rt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52575" y="819150"/>
            <a:ext cx="346669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38325" y="819150"/>
            <a:ext cx="346669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Q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628900" y="828675"/>
            <a:ext cx="628650" cy="7636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/>
          <p:cNvSpPr/>
          <p:nvPr/>
        </p:nvSpPr>
        <p:spPr>
          <a:xfrm rot="13500000">
            <a:off x="2543175" y="1390650"/>
            <a:ext cx="168291" cy="158974"/>
          </a:xfrm>
          <a:prstGeom prst="rt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2628900" y="828675"/>
            <a:ext cx="346669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914650" y="828675"/>
            <a:ext cx="346669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Q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8467725" y="219075"/>
            <a:ext cx="5024" cy="522515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5" name="TextBox 24"/>
          <p:cNvSpPr txBox="1"/>
          <p:nvPr/>
        </p:nvSpPr>
        <p:spPr>
          <a:xfrm>
            <a:off x="7791450" y="247650"/>
            <a:ext cx="27432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Input[3:0]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609975" y="809625"/>
            <a:ext cx="628650" cy="7636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Triangle 26"/>
          <p:cNvSpPr/>
          <p:nvPr/>
        </p:nvSpPr>
        <p:spPr>
          <a:xfrm rot="13500000">
            <a:off x="3524250" y="1390650"/>
            <a:ext cx="168291" cy="158974"/>
          </a:xfrm>
          <a:prstGeom prst="rt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3609975" y="828675"/>
            <a:ext cx="346669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D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895725" y="828675"/>
            <a:ext cx="346669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Q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629150" y="809625"/>
            <a:ext cx="628650" cy="7636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Triangle 30"/>
          <p:cNvSpPr/>
          <p:nvPr/>
        </p:nvSpPr>
        <p:spPr>
          <a:xfrm rot="13500000">
            <a:off x="4543425" y="1371600"/>
            <a:ext cx="168291" cy="158974"/>
          </a:xfrm>
          <a:prstGeom prst="rt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4629150" y="809625"/>
            <a:ext cx="346669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914900" y="809625"/>
            <a:ext cx="346669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Q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8486775" y="1657350"/>
            <a:ext cx="5024" cy="718457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6" name="Rectangle 35"/>
          <p:cNvSpPr/>
          <p:nvPr/>
        </p:nvSpPr>
        <p:spPr>
          <a:xfrm>
            <a:off x="1123950" y="2252663"/>
            <a:ext cx="9882188" cy="177398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8414888" y="1781175"/>
            <a:ext cx="1281165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a1[3:0]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138238" y="4627563"/>
            <a:ext cx="9957549" cy="181917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675895" y="9198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75895" y="1176247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0" name="TextBox 39"/>
          <p:cNvSpPr txBox="1"/>
          <p:nvPr/>
        </p:nvSpPr>
        <p:spPr>
          <a:xfrm>
            <a:off x="190500" y="661066"/>
            <a:ext cx="527540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Clk</a:t>
            </a:r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0" y="988084"/>
            <a:ext cx="844098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Cntrl</a:t>
            </a:r>
            <a:endParaRPr lang="en-US"/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666750" y="246697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666750" y="27241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4" name="TextBox 43"/>
          <p:cNvSpPr txBox="1"/>
          <p:nvPr/>
        </p:nvSpPr>
        <p:spPr>
          <a:xfrm>
            <a:off x="180975" y="2209800"/>
            <a:ext cx="527540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Clk</a:t>
            </a:r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-9525" y="2533650"/>
            <a:ext cx="844098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Cntrl</a:t>
            </a:r>
            <a:endParaRPr lang="en-US"/>
          </a:p>
        </p:txBody>
      </p:sp>
      <p:cxnSp>
        <p:nvCxnSpPr>
          <p:cNvPr id="46" name="Straight Arrow Connector 45"/>
          <p:cNvCxnSpPr/>
          <p:nvPr/>
        </p:nvCxnSpPr>
        <p:spPr>
          <a:xfrm>
            <a:off x="676275" y="476250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676275" y="501967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8" name="TextBox 47"/>
          <p:cNvSpPr txBox="1"/>
          <p:nvPr/>
        </p:nvSpPr>
        <p:spPr>
          <a:xfrm>
            <a:off x="190500" y="4505325"/>
            <a:ext cx="527540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Clk</a:t>
            </a:r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0" y="4829175"/>
            <a:ext cx="844098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Cntrl</a:t>
            </a:r>
            <a:endParaRPr lang="en-US"/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647294" y="313687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640105" y="34480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TextBox 51"/>
          <p:cNvSpPr txBox="1"/>
          <p:nvPr/>
        </p:nvSpPr>
        <p:spPr>
          <a:xfrm>
            <a:off x="-85725" y="2952750"/>
            <a:ext cx="1402803" cy="307777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 sz="1400"/>
              <a:t>W2[14:0][3:0]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-136585" y="3258988"/>
            <a:ext cx="1130928" cy="307777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1400"/>
              <a:t>b2[14:0]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 flipH="1">
            <a:off x="8524875" y="3971925"/>
            <a:ext cx="5024" cy="718457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TextBox 54"/>
          <p:cNvSpPr txBox="1"/>
          <p:nvPr/>
        </p:nvSpPr>
        <p:spPr>
          <a:xfrm>
            <a:off x="8448675" y="4086225"/>
            <a:ext cx="1281165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a2[14:0]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>
            <a:off x="666750" y="55340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657225" y="58483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8" name="TextBox 57"/>
          <p:cNvSpPr txBox="1"/>
          <p:nvPr/>
        </p:nvSpPr>
        <p:spPr>
          <a:xfrm>
            <a:off x="-49213" y="5346700"/>
            <a:ext cx="1389252" cy="307777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 sz="1400"/>
              <a:t>W3[2:0][14:0]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-209550" y="5648325"/>
            <a:ext cx="1130928" cy="307777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1400"/>
              <a:t>b3[2:0]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8448676" y="6419850"/>
            <a:ext cx="1281165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a3[2:0]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8558633" y="6391275"/>
            <a:ext cx="10048" cy="50744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5" name="Rectangle 64"/>
          <p:cNvSpPr/>
          <p:nvPr/>
        </p:nvSpPr>
        <p:spPr>
          <a:xfrm>
            <a:off x="2486025" y="2257425"/>
            <a:ext cx="914400" cy="763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/>
          <p:cNvSpPr txBox="1"/>
          <p:nvPr/>
        </p:nvSpPr>
        <p:spPr>
          <a:xfrm>
            <a:off x="2600325" y="2505075"/>
            <a:ext cx="69366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MAC</a:t>
            </a:r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2028825" y="24955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2028825" y="273367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9" name="TextBox 68"/>
          <p:cNvSpPr txBox="1"/>
          <p:nvPr/>
        </p:nvSpPr>
        <p:spPr>
          <a:xfrm>
            <a:off x="1228725" y="2257425"/>
            <a:ext cx="1144342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</a:t>
            </a:r>
            <a:r>
              <a:rPr lang="en-US" sz="1400"/>
              <a:t>1[3:0]</a:t>
            </a:r>
            <a:endParaRPr lang="en-US" sz="14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1072731" y="2553206"/>
            <a:ext cx="1191218" cy="307777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1400"/>
              <a:t>W2[0][3:0]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934075" y="2334524"/>
            <a:ext cx="2743200" cy="110799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6600"/>
              <a:t>...</a:t>
            </a:r>
          </a:p>
        </p:txBody>
      </p:sp>
      <p:sp>
        <p:nvSpPr>
          <p:cNvPr id="78" name="Oval 77"/>
          <p:cNvSpPr/>
          <p:nvPr/>
        </p:nvSpPr>
        <p:spPr>
          <a:xfrm>
            <a:off x="2800350" y="3228975"/>
            <a:ext cx="236137" cy="20599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9" name="Straight Arrow Connector 78"/>
          <p:cNvCxnSpPr/>
          <p:nvPr/>
        </p:nvCxnSpPr>
        <p:spPr>
          <a:xfrm flipH="1">
            <a:off x="2914650" y="3019425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0" name="Straight Arrow Connector 79"/>
          <p:cNvCxnSpPr/>
          <p:nvPr/>
        </p:nvCxnSpPr>
        <p:spPr>
          <a:xfrm flipH="1">
            <a:off x="3000375" y="3343275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1" name="TextBox 80"/>
          <p:cNvSpPr txBox="1"/>
          <p:nvPr/>
        </p:nvSpPr>
        <p:spPr>
          <a:xfrm>
            <a:off x="3276600" y="3133725"/>
            <a:ext cx="102372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b2[0]</a:t>
            </a:r>
          </a:p>
        </p:txBody>
      </p:sp>
      <p:sp>
        <p:nvSpPr>
          <p:cNvPr id="82" name="Rectangle 81"/>
          <p:cNvSpPr/>
          <p:nvPr/>
        </p:nvSpPr>
        <p:spPr>
          <a:xfrm>
            <a:off x="2714086" y="3567922"/>
            <a:ext cx="417007" cy="40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Arrow Connector 82"/>
          <p:cNvCxnSpPr/>
          <p:nvPr/>
        </p:nvCxnSpPr>
        <p:spPr>
          <a:xfrm flipH="1">
            <a:off x="2914650" y="3427203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4" name="TextBox 83"/>
          <p:cNvSpPr txBox="1"/>
          <p:nvPr/>
        </p:nvSpPr>
        <p:spPr>
          <a:xfrm>
            <a:off x="2714086" y="3589488"/>
            <a:ext cx="39117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  <a:latin typeface="Calibri"/>
              </a:rPr>
              <a:t>σ</a:t>
            </a:r>
          </a:p>
        </p:txBody>
      </p:sp>
      <p:cxnSp>
        <p:nvCxnSpPr>
          <p:cNvPr id="85" name="Straight Arrow Connector 84"/>
          <p:cNvCxnSpPr/>
          <p:nvPr/>
        </p:nvCxnSpPr>
        <p:spPr>
          <a:xfrm flipH="1">
            <a:off x="3133549" y="3639709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6" name="Straight Arrow Connector 85"/>
          <p:cNvCxnSpPr/>
          <p:nvPr/>
        </p:nvCxnSpPr>
        <p:spPr>
          <a:xfrm flipH="1">
            <a:off x="3133549" y="3848181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7" name="TextBox 86"/>
          <p:cNvSpPr txBox="1"/>
          <p:nvPr/>
        </p:nvSpPr>
        <p:spPr>
          <a:xfrm>
            <a:off x="3193031" y="3441581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a2[0]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3200759" y="3689983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/>
              <a:t>σ'</a:t>
            </a:r>
            <a:r>
              <a:rPr lang="en-US"/>
              <a:t>2[0]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Rectangle 88"/>
          <p:cNvSpPr/>
          <p:nvPr/>
        </p:nvSpPr>
        <p:spPr>
          <a:xfrm>
            <a:off x="4962525" y="2247900"/>
            <a:ext cx="914400" cy="763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5076825" y="2495550"/>
            <a:ext cx="69366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MAC</a:t>
            </a:r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4505325" y="24955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" name="Straight Arrow Connector 91"/>
          <p:cNvCxnSpPr/>
          <p:nvPr/>
        </p:nvCxnSpPr>
        <p:spPr>
          <a:xfrm>
            <a:off x="4505325" y="27241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3" name="TextBox 92"/>
          <p:cNvSpPr txBox="1"/>
          <p:nvPr/>
        </p:nvSpPr>
        <p:spPr>
          <a:xfrm>
            <a:off x="3695700" y="2247900"/>
            <a:ext cx="1144342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</a:t>
            </a:r>
            <a:r>
              <a:rPr lang="en-US" sz="1400"/>
              <a:t>1[3:0]</a:t>
            </a:r>
            <a:endParaRPr lang="en-US" sz="14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3552825" y="2552700"/>
            <a:ext cx="1191218" cy="307777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1400"/>
              <a:t>W2[1][3:0]</a:t>
            </a:r>
          </a:p>
        </p:txBody>
      </p:sp>
      <p:sp>
        <p:nvSpPr>
          <p:cNvPr id="95" name="Oval 94"/>
          <p:cNvSpPr/>
          <p:nvPr/>
        </p:nvSpPr>
        <p:spPr>
          <a:xfrm>
            <a:off x="5276850" y="3228975"/>
            <a:ext cx="236137" cy="20599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6" name="Straight Arrow Connector 95"/>
          <p:cNvCxnSpPr/>
          <p:nvPr/>
        </p:nvCxnSpPr>
        <p:spPr>
          <a:xfrm flipH="1">
            <a:off x="5400675" y="3009900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7" name="Straight Arrow Connector 96"/>
          <p:cNvCxnSpPr/>
          <p:nvPr/>
        </p:nvCxnSpPr>
        <p:spPr>
          <a:xfrm flipH="1">
            <a:off x="5486400" y="3324225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9" name="Rectangle 98"/>
          <p:cNvSpPr/>
          <p:nvPr/>
        </p:nvSpPr>
        <p:spPr>
          <a:xfrm>
            <a:off x="5191125" y="3552825"/>
            <a:ext cx="417007" cy="40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Arrow Connector 99"/>
          <p:cNvCxnSpPr/>
          <p:nvPr/>
        </p:nvCxnSpPr>
        <p:spPr>
          <a:xfrm flipH="1">
            <a:off x="5400675" y="3409950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1" name="TextBox 100"/>
          <p:cNvSpPr txBox="1"/>
          <p:nvPr/>
        </p:nvSpPr>
        <p:spPr>
          <a:xfrm>
            <a:off x="5191125" y="3581400"/>
            <a:ext cx="39117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  <a:latin typeface="Calibri"/>
              </a:rPr>
              <a:t>σ</a:t>
            </a:r>
          </a:p>
        </p:txBody>
      </p:sp>
      <p:cxnSp>
        <p:nvCxnSpPr>
          <p:cNvPr id="102" name="Straight Arrow Connector 101"/>
          <p:cNvCxnSpPr/>
          <p:nvPr/>
        </p:nvCxnSpPr>
        <p:spPr>
          <a:xfrm flipH="1">
            <a:off x="5610225" y="3629025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3" name="Straight Arrow Connector 102"/>
          <p:cNvCxnSpPr/>
          <p:nvPr/>
        </p:nvCxnSpPr>
        <p:spPr>
          <a:xfrm flipH="1">
            <a:off x="5610225" y="3848100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4" name="TextBox 103"/>
          <p:cNvSpPr txBox="1"/>
          <p:nvPr/>
        </p:nvSpPr>
        <p:spPr>
          <a:xfrm>
            <a:off x="5667375" y="3429000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a2[1]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5686425" y="3686175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/>
              <a:t>σ'</a:t>
            </a:r>
            <a:r>
              <a:rPr lang="en-US"/>
              <a:t>2[1]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Rectangle 105"/>
          <p:cNvSpPr/>
          <p:nvPr/>
        </p:nvSpPr>
        <p:spPr>
          <a:xfrm>
            <a:off x="2476500" y="4648200"/>
            <a:ext cx="914400" cy="763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TextBox 106"/>
          <p:cNvSpPr txBox="1"/>
          <p:nvPr/>
        </p:nvSpPr>
        <p:spPr>
          <a:xfrm>
            <a:off x="2590800" y="4895850"/>
            <a:ext cx="69366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MAC</a:t>
            </a:r>
          </a:p>
        </p:txBody>
      </p:sp>
      <p:cxnSp>
        <p:nvCxnSpPr>
          <p:cNvPr id="108" name="Straight Arrow Connector 107"/>
          <p:cNvCxnSpPr/>
          <p:nvPr/>
        </p:nvCxnSpPr>
        <p:spPr>
          <a:xfrm>
            <a:off x="2019300" y="48958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9" name="Straight Arrow Connector 108"/>
          <p:cNvCxnSpPr/>
          <p:nvPr/>
        </p:nvCxnSpPr>
        <p:spPr>
          <a:xfrm>
            <a:off x="2019300" y="51244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0" name="TextBox 109"/>
          <p:cNvSpPr txBox="1"/>
          <p:nvPr/>
        </p:nvSpPr>
        <p:spPr>
          <a:xfrm>
            <a:off x="1209675" y="4648200"/>
            <a:ext cx="114434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a2</a:t>
            </a:r>
            <a:r>
              <a:rPr lang="en-US" sz="1400"/>
              <a:t>[14:0]</a:t>
            </a:r>
            <a:endParaRPr lang="en-US" sz="14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1066800" y="4953000"/>
            <a:ext cx="1191218" cy="307777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1400"/>
              <a:t>W3[0][14:0]</a:t>
            </a:r>
          </a:p>
        </p:txBody>
      </p:sp>
      <p:sp>
        <p:nvSpPr>
          <p:cNvPr id="112" name="Oval 111"/>
          <p:cNvSpPr/>
          <p:nvPr/>
        </p:nvSpPr>
        <p:spPr>
          <a:xfrm>
            <a:off x="2790825" y="5629275"/>
            <a:ext cx="236137" cy="20599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3" name="Straight Arrow Connector 112"/>
          <p:cNvCxnSpPr/>
          <p:nvPr/>
        </p:nvCxnSpPr>
        <p:spPr>
          <a:xfrm flipH="1">
            <a:off x="2914650" y="5410200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>
            <a:off x="3000375" y="5724525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6" name="Rectangle 115"/>
          <p:cNvSpPr/>
          <p:nvPr/>
        </p:nvSpPr>
        <p:spPr>
          <a:xfrm>
            <a:off x="2705100" y="5953125"/>
            <a:ext cx="417007" cy="40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7" name="Straight Arrow Connector 116"/>
          <p:cNvCxnSpPr/>
          <p:nvPr/>
        </p:nvCxnSpPr>
        <p:spPr>
          <a:xfrm flipH="1">
            <a:off x="2914650" y="5810250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8" name="TextBox 117"/>
          <p:cNvSpPr txBox="1"/>
          <p:nvPr/>
        </p:nvSpPr>
        <p:spPr>
          <a:xfrm>
            <a:off x="2705100" y="5981700"/>
            <a:ext cx="39117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  <a:latin typeface="Calibri"/>
              </a:rPr>
              <a:t>σ</a:t>
            </a:r>
          </a:p>
        </p:txBody>
      </p:sp>
      <p:cxnSp>
        <p:nvCxnSpPr>
          <p:cNvPr id="119" name="Straight Arrow Connector 118"/>
          <p:cNvCxnSpPr/>
          <p:nvPr/>
        </p:nvCxnSpPr>
        <p:spPr>
          <a:xfrm flipH="1">
            <a:off x="3124200" y="6029325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0" name="Straight Arrow Connector 119"/>
          <p:cNvCxnSpPr/>
          <p:nvPr/>
        </p:nvCxnSpPr>
        <p:spPr>
          <a:xfrm flipH="1">
            <a:off x="3124200" y="6248400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1" name="TextBox 120"/>
          <p:cNvSpPr txBox="1"/>
          <p:nvPr/>
        </p:nvSpPr>
        <p:spPr>
          <a:xfrm>
            <a:off x="3181350" y="5829300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a3[0]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3200400" y="6086475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/>
              <a:t>σ'3</a:t>
            </a:r>
            <a:r>
              <a:rPr lang="en-US"/>
              <a:t>[0]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4953000" y="4638675"/>
            <a:ext cx="914400" cy="763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TextBox 123"/>
          <p:cNvSpPr txBox="1"/>
          <p:nvPr/>
        </p:nvSpPr>
        <p:spPr>
          <a:xfrm>
            <a:off x="5067300" y="4895850"/>
            <a:ext cx="69366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MAC</a:t>
            </a:r>
          </a:p>
        </p:txBody>
      </p:sp>
      <p:cxnSp>
        <p:nvCxnSpPr>
          <p:cNvPr id="125" name="Straight Arrow Connector 124"/>
          <p:cNvCxnSpPr/>
          <p:nvPr/>
        </p:nvCxnSpPr>
        <p:spPr>
          <a:xfrm>
            <a:off x="4495800" y="48958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4495800" y="510540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7" name="TextBox 126"/>
          <p:cNvSpPr txBox="1"/>
          <p:nvPr/>
        </p:nvSpPr>
        <p:spPr>
          <a:xfrm>
            <a:off x="3686175" y="4638675"/>
            <a:ext cx="114434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a2</a:t>
            </a:r>
            <a:r>
              <a:rPr lang="en-US" sz="1400"/>
              <a:t>[14:0]</a:t>
            </a:r>
            <a:endParaRPr lang="en-US" sz="14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3543300" y="4933950"/>
            <a:ext cx="1191218" cy="307777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1400"/>
              <a:t>W3[1][14:0]</a:t>
            </a:r>
          </a:p>
        </p:txBody>
      </p:sp>
      <p:sp>
        <p:nvSpPr>
          <p:cNvPr id="129" name="Oval 128"/>
          <p:cNvSpPr/>
          <p:nvPr/>
        </p:nvSpPr>
        <p:spPr>
          <a:xfrm>
            <a:off x="5267325" y="5629275"/>
            <a:ext cx="236137" cy="20599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0" name="Straight Arrow Connector 129"/>
          <p:cNvCxnSpPr/>
          <p:nvPr/>
        </p:nvCxnSpPr>
        <p:spPr>
          <a:xfrm flipH="1">
            <a:off x="5400675" y="5400675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1" name="Straight Arrow Connector 130"/>
          <p:cNvCxnSpPr/>
          <p:nvPr/>
        </p:nvCxnSpPr>
        <p:spPr>
          <a:xfrm flipH="1">
            <a:off x="5486400" y="5715000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3" name="Rectangle 132"/>
          <p:cNvSpPr/>
          <p:nvPr/>
        </p:nvSpPr>
        <p:spPr>
          <a:xfrm>
            <a:off x="5181600" y="5943600"/>
            <a:ext cx="417007" cy="40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4" name="Straight Arrow Connector 133"/>
          <p:cNvCxnSpPr/>
          <p:nvPr/>
        </p:nvCxnSpPr>
        <p:spPr>
          <a:xfrm flipH="1">
            <a:off x="5400675" y="5800725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5" name="TextBox 134"/>
          <p:cNvSpPr txBox="1"/>
          <p:nvPr/>
        </p:nvSpPr>
        <p:spPr>
          <a:xfrm>
            <a:off x="5181600" y="5972175"/>
            <a:ext cx="39117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  <a:latin typeface="Calibri"/>
              </a:rPr>
              <a:t>σ</a:t>
            </a:r>
          </a:p>
        </p:txBody>
      </p:sp>
      <p:cxnSp>
        <p:nvCxnSpPr>
          <p:cNvPr id="136" name="Straight Arrow Connector 135"/>
          <p:cNvCxnSpPr/>
          <p:nvPr/>
        </p:nvCxnSpPr>
        <p:spPr>
          <a:xfrm flipH="1">
            <a:off x="5600700" y="6010275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7" name="Straight Arrow Connector 136"/>
          <p:cNvCxnSpPr/>
          <p:nvPr/>
        </p:nvCxnSpPr>
        <p:spPr>
          <a:xfrm flipH="1">
            <a:off x="5600700" y="6248400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38" name="TextBox 137"/>
          <p:cNvSpPr txBox="1"/>
          <p:nvPr/>
        </p:nvSpPr>
        <p:spPr>
          <a:xfrm>
            <a:off x="5657850" y="5810250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a3[1]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5667375" y="6076950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/>
              <a:t>σ'3</a:t>
            </a:r>
            <a:r>
              <a:rPr lang="en-US"/>
              <a:t>[1]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7381875" y="4638675"/>
            <a:ext cx="914400" cy="763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TextBox 140"/>
          <p:cNvSpPr txBox="1"/>
          <p:nvPr/>
        </p:nvSpPr>
        <p:spPr>
          <a:xfrm>
            <a:off x="7496175" y="4876800"/>
            <a:ext cx="69366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MAC</a:t>
            </a:r>
          </a:p>
        </p:txBody>
      </p:sp>
      <p:cxnSp>
        <p:nvCxnSpPr>
          <p:cNvPr id="142" name="Straight Arrow Connector 141"/>
          <p:cNvCxnSpPr/>
          <p:nvPr/>
        </p:nvCxnSpPr>
        <p:spPr>
          <a:xfrm>
            <a:off x="6915150" y="487680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3" name="Straight Arrow Connector 142"/>
          <p:cNvCxnSpPr/>
          <p:nvPr/>
        </p:nvCxnSpPr>
        <p:spPr>
          <a:xfrm>
            <a:off x="6915150" y="510540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4" name="TextBox 143"/>
          <p:cNvSpPr txBox="1"/>
          <p:nvPr/>
        </p:nvSpPr>
        <p:spPr>
          <a:xfrm>
            <a:off x="6115050" y="4638675"/>
            <a:ext cx="114434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a2</a:t>
            </a:r>
            <a:r>
              <a:rPr lang="en-US" sz="1400"/>
              <a:t>[14:0]</a:t>
            </a:r>
            <a:endParaRPr lang="en-US" sz="14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TextBox 144"/>
          <p:cNvSpPr txBox="1"/>
          <p:nvPr/>
        </p:nvSpPr>
        <p:spPr>
          <a:xfrm>
            <a:off x="5972175" y="4933950"/>
            <a:ext cx="1191218" cy="307777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1400"/>
              <a:t>W3[2][14:0]</a:t>
            </a:r>
          </a:p>
        </p:txBody>
      </p:sp>
      <p:sp>
        <p:nvSpPr>
          <p:cNvPr id="146" name="Oval 145"/>
          <p:cNvSpPr/>
          <p:nvPr/>
        </p:nvSpPr>
        <p:spPr>
          <a:xfrm>
            <a:off x="7696200" y="5610225"/>
            <a:ext cx="236137" cy="20599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7" name="Straight Arrow Connector 146"/>
          <p:cNvCxnSpPr/>
          <p:nvPr/>
        </p:nvCxnSpPr>
        <p:spPr>
          <a:xfrm flipH="1">
            <a:off x="7829550" y="5400675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8" name="Straight Arrow Connector 147"/>
          <p:cNvCxnSpPr/>
          <p:nvPr/>
        </p:nvCxnSpPr>
        <p:spPr>
          <a:xfrm flipH="1">
            <a:off x="7915275" y="5715000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0" name="Rectangle 149"/>
          <p:cNvSpPr/>
          <p:nvPr/>
        </p:nvSpPr>
        <p:spPr>
          <a:xfrm>
            <a:off x="7610475" y="5943600"/>
            <a:ext cx="417007" cy="4019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1" name="Straight Arrow Connector 150"/>
          <p:cNvCxnSpPr/>
          <p:nvPr/>
        </p:nvCxnSpPr>
        <p:spPr>
          <a:xfrm flipH="1">
            <a:off x="7829550" y="5800725"/>
            <a:ext cx="5024" cy="26628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2" name="TextBox 151"/>
          <p:cNvSpPr txBox="1"/>
          <p:nvPr/>
        </p:nvSpPr>
        <p:spPr>
          <a:xfrm>
            <a:off x="7610475" y="5972175"/>
            <a:ext cx="391172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  <a:latin typeface="Calibri"/>
              </a:rPr>
              <a:t>σ</a:t>
            </a:r>
          </a:p>
        </p:txBody>
      </p:sp>
      <p:cxnSp>
        <p:nvCxnSpPr>
          <p:cNvPr id="153" name="Straight Arrow Connector 152"/>
          <p:cNvCxnSpPr/>
          <p:nvPr/>
        </p:nvCxnSpPr>
        <p:spPr>
          <a:xfrm flipH="1">
            <a:off x="8029575" y="6019800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8029575" y="6248400"/>
            <a:ext cx="261256" cy="10050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5" name="TextBox 154"/>
          <p:cNvSpPr txBox="1"/>
          <p:nvPr/>
        </p:nvSpPr>
        <p:spPr>
          <a:xfrm>
            <a:off x="8086725" y="5810250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a3[2]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8115300" y="6076950"/>
            <a:ext cx="1038801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/>
              <a:t>σ'3</a:t>
            </a:r>
            <a:r>
              <a:rPr lang="en-US"/>
              <a:t>[2]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63" name="Straight Arrow Connector 162"/>
          <p:cNvCxnSpPr/>
          <p:nvPr/>
        </p:nvCxnSpPr>
        <p:spPr>
          <a:xfrm flipH="1">
            <a:off x="10801350" y="4000500"/>
            <a:ext cx="5024" cy="221064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4" name="TextBox 163"/>
          <p:cNvSpPr txBox="1"/>
          <p:nvPr/>
        </p:nvSpPr>
        <p:spPr>
          <a:xfrm>
            <a:off x="10668000" y="3955391"/>
            <a:ext cx="125161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/>
              <a:t>σ'</a:t>
            </a:r>
            <a:r>
              <a:rPr lang="en-US"/>
              <a:t>2[14:0]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65" name="Straight Arrow Connector 164"/>
          <p:cNvCxnSpPr/>
          <p:nvPr/>
        </p:nvCxnSpPr>
        <p:spPr>
          <a:xfrm flipH="1">
            <a:off x="10915650" y="6400800"/>
            <a:ext cx="5024" cy="221064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6" name="TextBox 165"/>
          <p:cNvSpPr txBox="1"/>
          <p:nvPr/>
        </p:nvSpPr>
        <p:spPr>
          <a:xfrm>
            <a:off x="10782300" y="6353175"/>
            <a:ext cx="125161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b="1"/>
              <a:t>σ'3</a:t>
            </a:r>
            <a:r>
              <a:rPr lang="en-US"/>
              <a:t>[2:0]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7" name="TextBox 166"/>
          <p:cNvSpPr txBox="1"/>
          <p:nvPr/>
        </p:nvSpPr>
        <p:spPr>
          <a:xfrm>
            <a:off x="5647786" y="3148821"/>
            <a:ext cx="102372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b2[1]</a:t>
            </a:r>
          </a:p>
        </p:txBody>
      </p:sp>
      <p:sp>
        <p:nvSpPr>
          <p:cNvPr id="168" name="TextBox 167"/>
          <p:cNvSpPr txBox="1"/>
          <p:nvPr/>
        </p:nvSpPr>
        <p:spPr>
          <a:xfrm>
            <a:off x="5647786" y="5514975"/>
            <a:ext cx="102372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b3[1]</a:t>
            </a:r>
          </a:p>
        </p:txBody>
      </p:sp>
      <p:sp>
        <p:nvSpPr>
          <p:cNvPr id="169" name="TextBox 168"/>
          <p:cNvSpPr txBox="1"/>
          <p:nvPr/>
        </p:nvSpPr>
        <p:spPr>
          <a:xfrm>
            <a:off x="3168590" y="5504552"/>
            <a:ext cx="102372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b3[0]</a:t>
            </a:r>
          </a:p>
        </p:txBody>
      </p:sp>
      <p:sp>
        <p:nvSpPr>
          <p:cNvPr id="170" name="TextBox 169"/>
          <p:cNvSpPr txBox="1"/>
          <p:nvPr/>
        </p:nvSpPr>
        <p:spPr>
          <a:xfrm>
            <a:off x="8059048" y="5504552"/>
            <a:ext cx="102372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b3[2]</a:t>
            </a:r>
          </a:p>
        </p:txBody>
      </p:sp>
    </p:spTree>
    <p:extLst>
      <p:ext uri="{BB962C8B-B14F-4D97-AF65-F5344CB8AC3E}">
        <p14:creationId xmlns:p14="http://schemas.microsoft.com/office/powerpoint/2010/main" val="3067821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08183"/>
          </a:xfrm>
        </p:spPr>
        <p:txBody>
          <a:bodyPr/>
          <a:lstStyle/>
          <a:p>
            <a:r>
              <a:rPr lang="en-US"/>
              <a:t>Block Diagram (Error Calculation)</a:t>
            </a:r>
          </a:p>
        </p:txBody>
      </p:sp>
      <p:sp>
        <p:nvSpPr>
          <p:cNvPr id="3" name="Rectangle 2"/>
          <p:cNvSpPr/>
          <p:nvPr/>
        </p:nvSpPr>
        <p:spPr>
          <a:xfrm>
            <a:off x="1073150" y="4137305"/>
            <a:ext cx="9805988" cy="21206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590550" y="47339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590550" y="499110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" name="TextBox 5"/>
          <p:cNvSpPr txBox="1"/>
          <p:nvPr/>
        </p:nvSpPr>
        <p:spPr>
          <a:xfrm>
            <a:off x="104775" y="4467225"/>
            <a:ext cx="527540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Clk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-85725" y="4800600"/>
            <a:ext cx="844098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Cntrl</a:t>
            </a:r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571500" y="543877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71500" y="56959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0" name="TextBox 9"/>
          <p:cNvSpPr txBox="1"/>
          <p:nvPr/>
        </p:nvSpPr>
        <p:spPr>
          <a:xfrm>
            <a:off x="-218440" y="521017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a3[2:0]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-219255" y="5510660"/>
            <a:ext cx="125161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σ'3[2:0]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09600" y="60007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TextBox 13"/>
          <p:cNvSpPr txBox="1"/>
          <p:nvPr/>
        </p:nvSpPr>
        <p:spPr>
          <a:xfrm>
            <a:off x="-180975" y="5810250"/>
            <a:ext cx="125161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y[2:0]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2019300" y="4323451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2019300" y="5388452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581150" y="4467224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323338" y="4467224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323338" y="5537829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2170262" y="4591947"/>
            <a:ext cx="5024" cy="80889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2185464" y="5697938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TextBox 23"/>
          <p:cNvSpPr txBox="1"/>
          <p:nvPr/>
        </p:nvSpPr>
        <p:spPr>
          <a:xfrm>
            <a:off x="782847" y="4287508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a3[0]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2505075" y="4288228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y[0]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505075" y="5330942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σ'3[0]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295525" y="4137305"/>
            <a:ext cx="316523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-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2077634" y="4287508"/>
            <a:ext cx="211016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+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079864" y="5408401"/>
            <a:ext cx="211085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*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019300" y="5713170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δ3[0]</a:t>
            </a:r>
          </a:p>
        </p:txBody>
      </p:sp>
      <p:sp>
        <p:nvSpPr>
          <p:cNvPr id="31" name="Oval 30"/>
          <p:cNvSpPr/>
          <p:nvPr/>
        </p:nvSpPr>
        <p:spPr>
          <a:xfrm>
            <a:off x="4476750" y="4333875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4476750" y="5400675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048125" y="448627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4800600" y="448627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4800600" y="55435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6" name="Straight Arrow Connector 35"/>
          <p:cNvCxnSpPr/>
          <p:nvPr/>
        </p:nvCxnSpPr>
        <p:spPr>
          <a:xfrm flipH="1">
            <a:off x="4638675" y="4600575"/>
            <a:ext cx="5024" cy="80889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4657725" y="5705475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TextBox 37"/>
          <p:cNvSpPr txBox="1"/>
          <p:nvPr/>
        </p:nvSpPr>
        <p:spPr>
          <a:xfrm>
            <a:off x="3248025" y="429577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a3[1]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972050" y="429577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y[1]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972050" y="534352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σ'3[1]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772025" y="4152900"/>
            <a:ext cx="316523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-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4533900" y="4295775"/>
            <a:ext cx="211016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+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4552950" y="5419725"/>
            <a:ext cx="211085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*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4470100" y="5695949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δ3[1]</a:t>
            </a:r>
          </a:p>
        </p:txBody>
      </p:sp>
      <p:sp>
        <p:nvSpPr>
          <p:cNvPr id="45" name="Oval 44"/>
          <p:cNvSpPr/>
          <p:nvPr/>
        </p:nvSpPr>
        <p:spPr>
          <a:xfrm>
            <a:off x="7191375" y="4362450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7191375" y="5419725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6753225" y="45053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7486650" y="45053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7486650" y="556260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7343775" y="4619625"/>
            <a:ext cx="5024" cy="808892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7362825" y="5724525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TextBox 51"/>
          <p:cNvSpPr txBox="1"/>
          <p:nvPr/>
        </p:nvSpPr>
        <p:spPr>
          <a:xfrm>
            <a:off x="5953125" y="431482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a3[2]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7677150" y="431482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y[2]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677150" y="536257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σ'3[2]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477125" y="4171950"/>
            <a:ext cx="316523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-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7248525" y="4314825"/>
            <a:ext cx="211016" cy="36830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+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7258050" y="5438775"/>
            <a:ext cx="211085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*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7191375" y="5734050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δ3[2]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 flipH="1">
            <a:off x="9182100" y="6229350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0" name="TextBox 59"/>
          <p:cNvSpPr txBox="1"/>
          <p:nvPr/>
        </p:nvSpPr>
        <p:spPr>
          <a:xfrm>
            <a:off x="9010650" y="6229350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δ3[2:0]</a:t>
            </a:r>
          </a:p>
        </p:txBody>
      </p:sp>
      <p:sp>
        <p:nvSpPr>
          <p:cNvPr id="61" name="Rectangle 60"/>
          <p:cNvSpPr/>
          <p:nvPr/>
        </p:nvSpPr>
        <p:spPr>
          <a:xfrm>
            <a:off x="1095375" y="1238250"/>
            <a:ext cx="9805988" cy="212062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Arrow Connector 61"/>
          <p:cNvCxnSpPr/>
          <p:nvPr/>
        </p:nvCxnSpPr>
        <p:spPr>
          <a:xfrm>
            <a:off x="609600" y="182880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609600" y="208597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4" name="TextBox 63"/>
          <p:cNvSpPr txBox="1"/>
          <p:nvPr/>
        </p:nvSpPr>
        <p:spPr>
          <a:xfrm>
            <a:off x="123825" y="1571625"/>
            <a:ext cx="527540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Clk</a:t>
            </a:r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-66675" y="1895475"/>
            <a:ext cx="844098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Cntrl</a:t>
            </a:r>
            <a:endParaRPr lang="en-US"/>
          </a:p>
        </p:txBody>
      </p:sp>
      <p:cxnSp>
        <p:nvCxnSpPr>
          <p:cNvPr id="66" name="Straight Arrow Connector 65"/>
          <p:cNvCxnSpPr/>
          <p:nvPr/>
        </p:nvCxnSpPr>
        <p:spPr>
          <a:xfrm>
            <a:off x="590550" y="25336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590550" y="27908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9" name="TextBox 68"/>
          <p:cNvSpPr txBox="1"/>
          <p:nvPr/>
        </p:nvSpPr>
        <p:spPr>
          <a:xfrm>
            <a:off x="-200025" y="2600325"/>
            <a:ext cx="125161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σ'2[14:0]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70" name="Straight Arrow Connector 69"/>
          <p:cNvCxnSpPr/>
          <p:nvPr/>
        </p:nvCxnSpPr>
        <p:spPr>
          <a:xfrm>
            <a:off x="619125" y="30956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>
            <a:off x="9210675" y="3324225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5" name="TextBox 114"/>
          <p:cNvSpPr txBox="1"/>
          <p:nvPr/>
        </p:nvSpPr>
        <p:spPr>
          <a:xfrm>
            <a:off x="9058275" y="332422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δ2[14:0]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2228850" y="1247775"/>
            <a:ext cx="914400" cy="763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TextBox 116"/>
          <p:cNvSpPr txBox="1"/>
          <p:nvPr/>
        </p:nvSpPr>
        <p:spPr>
          <a:xfrm>
            <a:off x="2343150" y="1495425"/>
            <a:ext cx="69366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MAC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-85725" y="2951163"/>
            <a:ext cx="1433081" cy="307777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 sz="1400"/>
              <a:t>W3[2:0][14:0]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-200025" y="231457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δ3[2:0]</a:t>
            </a:r>
          </a:p>
        </p:txBody>
      </p:sp>
      <p:cxnSp>
        <p:nvCxnSpPr>
          <p:cNvPr id="120" name="Straight Arrow Connector 119"/>
          <p:cNvCxnSpPr/>
          <p:nvPr/>
        </p:nvCxnSpPr>
        <p:spPr>
          <a:xfrm>
            <a:off x="1800225" y="14573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1" name="TextBox 120"/>
          <p:cNvSpPr txBox="1"/>
          <p:nvPr/>
        </p:nvSpPr>
        <p:spPr>
          <a:xfrm>
            <a:off x="1009650" y="1266825"/>
            <a:ext cx="125161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δ3[2:0]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122" name="Straight Arrow Connector 121"/>
          <p:cNvCxnSpPr/>
          <p:nvPr/>
        </p:nvCxnSpPr>
        <p:spPr>
          <a:xfrm>
            <a:off x="1828800" y="17621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3" name="TextBox 122"/>
          <p:cNvSpPr txBox="1"/>
          <p:nvPr/>
        </p:nvSpPr>
        <p:spPr>
          <a:xfrm>
            <a:off x="1123950" y="1619250"/>
            <a:ext cx="1130928" cy="307777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1400"/>
              <a:t>W3[2:0][0]</a:t>
            </a:r>
          </a:p>
        </p:txBody>
      </p:sp>
      <p:sp>
        <p:nvSpPr>
          <p:cNvPr id="124" name="Oval 123"/>
          <p:cNvSpPr/>
          <p:nvPr/>
        </p:nvSpPr>
        <p:spPr>
          <a:xfrm>
            <a:off x="2495550" y="2381250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5" name="Straight Arrow Connector 124"/>
          <p:cNvCxnSpPr/>
          <p:nvPr/>
        </p:nvCxnSpPr>
        <p:spPr>
          <a:xfrm>
            <a:off x="2819400" y="25241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6" name="Straight Arrow Connector 125"/>
          <p:cNvCxnSpPr/>
          <p:nvPr/>
        </p:nvCxnSpPr>
        <p:spPr>
          <a:xfrm flipH="1">
            <a:off x="2676525" y="2686050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7" name="TextBox 126"/>
          <p:cNvSpPr txBox="1"/>
          <p:nvPr/>
        </p:nvSpPr>
        <p:spPr>
          <a:xfrm>
            <a:off x="2571750" y="2400300"/>
            <a:ext cx="211085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*</a:t>
            </a:r>
          </a:p>
        </p:txBody>
      </p:sp>
      <p:cxnSp>
        <p:nvCxnSpPr>
          <p:cNvPr id="128" name="Straight Arrow Connector 127"/>
          <p:cNvCxnSpPr/>
          <p:nvPr/>
        </p:nvCxnSpPr>
        <p:spPr>
          <a:xfrm>
            <a:off x="2630338" y="2006506"/>
            <a:ext cx="10048" cy="417007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29" name="TextBox 128"/>
          <p:cNvSpPr txBox="1"/>
          <p:nvPr/>
        </p:nvSpPr>
        <p:spPr>
          <a:xfrm>
            <a:off x="3056627" y="2346745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σ'2[0]</a:t>
            </a:r>
          </a:p>
        </p:txBody>
      </p:sp>
      <p:sp>
        <p:nvSpPr>
          <p:cNvPr id="130" name="TextBox 129"/>
          <p:cNvSpPr txBox="1"/>
          <p:nvPr/>
        </p:nvSpPr>
        <p:spPr>
          <a:xfrm>
            <a:off x="2228850" y="2915908"/>
            <a:ext cx="123545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δ2[0]</a:t>
            </a:r>
          </a:p>
        </p:txBody>
      </p:sp>
      <p:sp>
        <p:nvSpPr>
          <p:cNvPr id="84" name="Rectangle 83"/>
          <p:cNvSpPr/>
          <p:nvPr/>
        </p:nvSpPr>
        <p:spPr>
          <a:xfrm>
            <a:off x="4991100" y="1257300"/>
            <a:ext cx="914400" cy="7636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5105400" y="1504950"/>
            <a:ext cx="693668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MAC</a:t>
            </a:r>
          </a:p>
        </p:txBody>
      </p:sp>
      <p:cxnSp>
        <p:nvCxnSpPr>
          <p:cNvPr id="86" name="Straight Arrow Connector 85"/>
          <p:cNvCxnSpPr/>
          <p:nvPr/>
        </p:nvCxnSpPr>
        <p:spPr>
          <a:xfrm>
            <a:off x="4562475" y="14668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7" name="TextBox 86"/>
          <p:cNvSpPr txBox="1"/>
          <p:nvPr/>
        </p:nvSpPr>
        <p:spPr>
          <a:xfrm>
            <a:off x="3771900" y="1276350"/>
            <a:ext cx="1251612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/>
              <a:t>δ3[2:0]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88" name="Straight Arrow Connector 87"/>
          <p:cNvCxnSpPr/>
          <p:nvPr/>
        </p:nvCxnSpPr>
        <p:spPr>
          <a:xfrm>
            <a:off x="4591050" y="178117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89" name="TextBox 88"/>
          <p:cNvSpPr txBox="1"/>
          <p:nvPr/>
        </p:nvSpPr>
        <p:spPr>
          <a:xfrm>
            <a:off x="3886200" y="1638300"/>
            <a:ext cx="1130928" cy="307777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 sz="1400"/>
              <a:t>W3[2:0][1]</a:t>
            </a:r>
          </a:p>
        </p:txBody>
      </p:sp>
      <p:sp>
        <p:nvSpPr>
          <p:cNvPr id="90" name="Oval 89"/>
          <p:cNvSpPr/>
          <p:nvPr/>
        </p:nvSpPr>
        <p:spPr>
          <a:xfrm>
            <a:off x="5267325" y="2400300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1" name="Straight Arrow Connector 90"/>
          <p:cNvCxnSpPr/>
          <p:nvPr/>
        </p:nvCxnSpPr>
        <p:spPr>
          <a:xfrm>
            <a:off x="5581650" y="25241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2" name="Straight Arrow Connector 91"/>
          <p:cNvCxnSpPr/>
          <p:nvPr/>
        </p:nvCxnSpPr>
        <p:spPr>
          <a:xfrm flipH="1">
            <a:off x="5438775" y="2695575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3" name="TextBox 92"/>
          <p:cNvSpPr txBox="1"/>
          <p:nvPr/>
        </p:nvSpPr>
        <p:spPr>
          <a:xfrm>
            <a:off x="5334000" y="2409825"/>
            <a:ext cx="211085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*</a:t>
            </a:r>
          </a:p>
        </p:txBody>
      </p:sp>
      <p:cxnSp>
        <p:nvCxnSpPr>
          <p:cNvPr id="94" name="Straight Arrow Connector 93"/>
          <p:cNvCxnSpPr/>
          <p:nvPr/>
        </p:nvCxnSpPr>
        <p:spPr>
          <a:xfrm>
            <a:off x="5391150" y="2009775"/>
            <a:ext cx="10048" cy="417007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95" name="TextBox 94"/>
          <p:cNvSpPr txBox="1"/>
          <p:nvPr/>
        </p:nvSpPr>
        <p:spPr>
          <a:xfrm>
            <a:off x="5829300" y="2352675"/>
            <a:ext cx="123545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σ'2[1]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4991100" y="2933700"/>
            <a:ext cx="123545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δ2[1]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7065753" y="1466850"/>
            <a:ext cx="2743200" cy="110799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660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882450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0279"/>
          </a:xfrm>
        </p:spPr>
        <p:txBody>
          <a:bodyPr/>
          <a:lstStyle/>
          <a:p>
            <a:r>
              <a:rPr lang="en-US"/>
              <a:t>Block Diagram (W and b updates)</a:t>
            </a:r>
          </a:p>
        </p:txBody>
      </p:sp>
      <p:sp>
        <p:nvSpPr>
          <p:cNvPr id="3" name="Rectangle 2"/>
          <p:cNvSpPr/>
          <p:nvPr/>
        </p:nvSpPr>
        <p:spPr>
          <a:xfrm>
            <a:off x="1424394" y="1238250"/>
            <a:ext cx="8863013" cy="391182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933450" y="17335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" name="Straight Arrow Connector 4"/>
          <p:cNvCxnSpPr/>
          <p:nvPr/>
        </p:nvCxnSpPr>
        <p:spPr>
          <a:xfrm>
            <a:off x="933450" y="19907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" name="TextBox 5"/>
          <p:cNvSpPr txBox="1"/>
          <p:nvPr/>
        </p:nvSpPr>
        <p:spPr>
          <a:xfrm>
            <a:off x="466725" y="1476375"/>
            <a:ext cx="527540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Clk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57175" y="1800225"/>
            <a:ext cx="844098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err="1"/>
              <a:t>Cntrl</a:t>
            </a:r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209800" y="1504950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33650" y="16478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Straight Arrow Connector 9"/>
          <p:cNvCxnSpPr/>
          <p:nvPr/>
        </p:nvCxnSpPr>
        <p:spPr>
          <a:xfrm flipH="1">
            <a:off x="2381250" y="1809750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1" name="TextBox 10"/>
          <p:cNvSpPr txBox="1"/>
          <p:nvPr/>
        </p:nvSpPr>
        <p:spPr>
          <a:xfrm>
            <a:off x="2286000" y="1524000"/>
            <a:ext cx="211085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*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1724025" y="16192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5" name="Oval 14"/>
          <p:cNvSpPr/>
          <p:nvPr/>
        </p:nvSpPr>
        <p:spPr>
          <a:xfrm>
            <a:off x="2238375" y="2038350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552700" y="21812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7" name="TextBox 16"/>
          <p:cNvSpPr txBox="1"/>
          <p:nvPr/>
        </p:nvSpPr>
        <p:spPr>
          <a:xfrm>
            <a:off x="2305050" y="2047875"/>
            <a:ext cx="211085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*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2382061" y="2314575"/>
            <a:ext cx="6056" cy="793288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0" name="Trapezoid 19"/>
          <p:cNvSpPr/>
          <p:nvPr/>
        </p:nvSpPr>
        <p:spPr>
          <a:xfrm rot="10800000">
            <a:off x="2238375" y="3086100"/>
            <a:ext cx="959817" cy="489350"/>
          </a:xfrm>
          <a:prstGeom prst="trapezoi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2771775" y="3800475"/>
            <a:ext cx="628650" cy="7636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Triangle 23"/>
          <p:cNvSpPr/>
          <p:nvPr/>
        </p:nvSpPr>
        <p:spPr>
          <a:xfrm rot="13500000">
            <a:off x="2686050" y="4352925"/>
            <a:ext cx="168291" cy="158974"/>
          </a:xfrm>
          <a:prstGeom prst="rt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2771775" y="3800475"/>
            <a:ext cx="346669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057525" y="3800475"/>
            <a:ext cx="346669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Q</a:t>
            </a:r>
          </a:p>
        </p:txBody>
      </p:sp>
      <p:cxnSp>
        <p:nvCxnSpPr>
          <p:cNvPr id="27" name="Connector: Elbow 26"/>
          <p:cNvCxnSpPr/>
          <p:nvPr/>
        </p:nvCxnSpPr>
        <p:spPr>
          <a:xfrm>
            <a:off x="2471734" y="3580202"/>
            <a:ext cx="384533" cy="414810"/>
          </a:xfrm>
          <a:prstGeom prst="bentConnector3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3400425" y="3977219"/>
            <a:ext cx="308838" cy="908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0" name="Straight Arrow Connector 29"/>
          <p:cNvCxnSpPr/>
          <p:nvPr/>
        </p:nvCxnSpPr>
        <p:spPr>
          <a:xfrm flipH="1">
            <a:off x="3704636" y="2770961"/>
            <a:ext cx="9083" cy="121718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2514439" y="2767759"/>
            <a:ext cx="1202042" cy="21195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2925087" y="2761487"/>
            <a:ext cx="6056" cy="308837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3" name="TextBox 32"/>
          <p:cNvSpPr txBox="1"/>
          <p:nvPr/>
        </p:nvSpPr>
        <p:spPr>
          <a:xfrm>
            <a:off x="1275272" y="1632878"/>
            <a:ext cx="123545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δ2[13]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671589" y="1460350"/>
            <a:ext cx="1281165" cy="369888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a1[2]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671589" y="1972753"/>
            <a:ext cx="1281165" cy="369888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-n</a:t>
            </a:r>
          </a:p>
        </p:txBody>
      </p:sp>
      <p:sp>
        <p:nvSpPr>
          <p:cNvPr id="36" name="Oval 35"/>
          <p:cNvSpPr/>
          <p:nvPr/>
        </p:nvSpPr>
        <p:spPr>
          <a:xfrm>
            <a:off x="2238375" y="2610525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2248598" y="2574582"/>
            <a:ext cx="305810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+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311381" y="3905414"/>
            <a:ext cx="1281165" cy="369888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w[2][13]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6724650" y="1905000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/>
          <p:cNvCxnSpPr/>
          <p:nvPr/>
        </p:nvCxnSpPr>
        <p:spPr>
          <a:xfrm>
            <a:off x="7019925" y="205740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6" name="TextBox 45"/>
          <p:cNvSpPr txBox="1"/>
          <p:nvPr/>
        </p:nvSpPr>
        <p:spPr>
          <a:xfrm>
            <a:off x="6781800" y="1905000"/>
            <a:ext cx="211085" cy="369887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*</a:t>
            </a:r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6867525" y="2181225"/>
            <a:ext cx="6056" cy="793288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8" name="Trapezoid 47"/>
          <p:cNvSpPr/>
          <p:nvPr/>
        </p:nvSpPr>
        <p:spPr>
          <a:xfrm rot="10800000">
            <a:off x="6724650" y="2962275"/>
            <a:ext cx="959817" cy="489350"/>
          </a:xfrm>
          <a:prstGeom prst="trapezoi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7248525" y="3667125"/>
            <a:ext cx="628650" cy="7636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Triangle 49"/>
          <p:cNvSpPr/>
          <p:nvPr/>
        </p:nvSpPr>
        <p:spPr>
          <a:xfrm rot="13500000">
            <a:off x="7162800" y="4219575"/>
            <a:ext cx="168291" cy="158974"/>
          </a:xfrm>
          <a:prstGeom prst="rtTriangl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7248525" y="3667125"/>
            <a:ext cx="346669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D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7543800" y="3667125"/>
            <a:ext cx="346669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Q</a:t>
            </a:r>
          </a:p>
        </p:txBody>
      </p:sp>
      <p:cxnSp>
        <p:nvCxnSpPr>
          <p:cNvPr id="53" name="Connector: Elbow 52"/>
          <p:cNvCxnSpPr/>
          <p:nvPr/>
        </p:nvCxnSpPr>
        <p:spPr>
          <a:xfrm>
            <a:off x="6953250" y="3448050"/>
            <a:ext cx="384533" cy="414810"/>
          </a:xfrm>
          <a:prstGeom prst="bentConnector3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Straight Arrow Connector 53"/>
          <p:cNvCxnSpPr/>
          <p:nvPr/>
        </p:nvCxnSpPr>
        <p:spPr>
          <a:xfrm flipV="1">
            <a:off x="7867650" y="3848100"/>
            <a:ext cx="308838" cy="908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8191500" y="2638425"/>
            <a:ext cx="9083" cy="1217181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6991350" y="2628900"/>
            <a:ext cx="1202042" cy="21195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7400925" y="2628900"/>
            <a:ext cx="6056" cy="308837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8" name="TextBox 57"/>
          <p:cNvSpPr txBox="1"/>
          <p:nvPr/>
        </p:nvSpPr>
        <p:spPr>
          <a:xfrm>
            <a:off x="5391150" y="1883434"/>
            <a:ext cx="123545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δ2[13]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7153275" y="1838325"/>
            <a:ext cx="1281165" cy="369888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-n</a:t>
            </a:r>
          </a:p>
        </p:txBody>
      </p:sp>
      <p:sp>
        <p:nvSpPr>
          <p:cNvPr id="61" name="Oval 60"/>
          <p:cNvSpPr/>
          <p:nvPr/>
        </p:nvSpPr>
        <p:spPr>
          <a:xfrm>
            <a:off x="6724650" y="2486025"/>
            <a:ext cx="296427" cy="296427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6724650" y="2438400"/>
            <a:ext cx="305810" cy="369888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+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7781925" y="3781425"/>
            <a:ext cx="1281165" cy="369888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b[1][13]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>
            <a:off x="6324782" y="2065887"/>
            <a:ext cx="414811" cy="21195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5" name="TextBox 64"/>
          <p:cNvSpPr txBox="1"/>
          <p:nvPr/>
        </p:nvSpPr>
        <p:spPr>
          <a:xfrm>
            <a:off x="3720146" y="2179918"/>
            <a:ext cx="2743200" cy="110799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6600"/>
              <a:t>...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7915275" y="1972753"/>
            <a:ext cx="2743200" cy="110799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en-US" sz="6600"/>
              <a:t>...</a:t>
            </a:r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962025" y="292417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962025" y="3181350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9" name="TextBox 68"/>
          <p:cNvSpPr txBox="1"/>
          <p:nvPr/>
        </p:nvSpPr>
        <p:spPr>
          <a:xfrm>
            <a:off x="171450" y="2686050"/>
            <a:ext cx="1235458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a1[2:0]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171450" y="2990850"/>
            <a:ext cx="1251612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/>
              <a:t>δ3[14:0]</a:t>
            </a:r>
            <a:endParaRPr lang="en-US">
              <a:solidFill>
                <a:srgbClr val="000000"/>
              </a:solidFill>
              <a:latin typeface="Calibri"/>
            </a:endParaRPr>
          </a:p>
        </p:txBody>
      </p:sp>
      <p:cxnSp>
        <p:nvCxnSpPr>
          <p:cNvPr id="71" name="Straight Arrow Connector 70"/>
          <p:cNvCxnSpPr/>
          <p:nvPr/>
        </p:nvCxnSpPr>
        <p:spPr>
          <a:xfrm>
            <a:off x="990600" y="3476625"/>
            <a:ext cx="477295" cy="10049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2" name="TextBox 71"/>
          <p:cNvSpPr txBox="1"/>
          <p:nvPr/>
        </p:nvSpPr>
        <p:spPr>
          <a:xfrm>
            <a:off x="200025" y="3295650"/>
            <a:ext cx="1251612" cy="369332"/>
          </a:xfrm>
          <a:prstGeom prst="rect">
            <a:avLst/>
          </a:prstGeom>
        </p:spPr>
        <p:txBody>
          <a:bodyPr rtlCol="0" anchor="t">
            <a:spAutoFit/>
          </a:bodyPr>
          <a:lstStyle/>
          <a:p>
            <a:pPr algn="ctr"/>
            <a:r>
              <a:rPr lang="en-US">
                <a:solidFill>
                  <a:srgbClr val="000000"/>
                </a:solidFill>
                <a:latin typeface="Calibri"/>
              </a:rPr>
              <a:t>n</a:t>
            </a:r>
          </a:p>
        </p:txBody>
      </p:sp>
      <p:cxnSp>
        <p:nvCxnSpPr>
          <p:cNvPr id="73" name="Straight Arrow Connector 72"/>
          <p:cNvCxnSpPr/>
          <p:nvPr/>
        </p:nvCxnSpPr>
        <p:spPr>
          <a:xfrm flipH="1">
            <a:off x="8839200" y="5200650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4" name="TextBox 73"/>
          <p:cNvSpPr txBox="1"/>
          <p:nvPr/>
        </p:nvSpPr>
        <p:spPr>
          <a:xfrm>
            <a:off x="8658225" y="5200650"/>
            <a:ext cx="2007167" cy="369332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/>
              <a:t>W2[14:0][3:0]</a:t>
            </a:r>
          </a:p>
        </p:txBody>
      </p:sp>
      <p:cxnSp>
        <p:nvCxnSpPr>
          <p:cNvPr id="75" name="Straight Arrow Connector 74"/>
          <p:cNvCxnSpPr/>
          <p:nvPr/>
        </p:nvCxnSpPr>
        <p:spPr>
          <a:xfrm flipH="1">
            <a:off x="6848475" y="5200650"/>
            <a:ext cx="5024" cy="281353"/>
          </a:xfrm>
          <a:prstGeom prst="straightConnector1">
            <a:avLst/>
          </a:prstGeom>
          <a:ln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6" name="TextBox 75"/>
          <p:cNvSpPr txBox="1"/>
          <p:nvPr/>
        </p:nvSpPr>
        <p:spPr>
          <a:xfrm>
            <a:off x="6667500" y="5200650"/>
            <a:ext cx="2007167" cy="369332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 algn="ctr"/>
            <a:r>
              <a:rPr lang="en-US"/>
              <a:t>b2[14:0]</a:t>
            </a:r>
          </a:p>
        </p:txBody>
      </p:sp>
    </p:spTree>
    <p:extLst>
      <p:ext uri="{BB962C8B-B14F-4D97-AF65-F5344CB8AC3E}">
        <p14:creationId xmlns:p14="http://schemas.microsoft.com/office/powerpoint/2010/main" val="2545408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Status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All outstanding questions answered</a:t>
            </a:r>
          </a:p>
          <a:p>
            <a:pPr lvl="1"/>
            <a:r>
              <a:rPr lang="en-US" dirty="0"/>
              <a:t>Will the design fit?</a:t>
            </a:r>
          </a:p>
          <a:p>
            <a:pPr lvl="1"/>
            <a:r>
              <a:rPr lang="en-US" dirty="0"/>
              <a:t>Host to accelerator communication?</a:t>
            </a:r>
          </a:p>
          <a:p>
            <a:r>
              <a:rPr lang="en-US" dirty="0"/>
              <a:t>All project components have been designed</a:t>
            </a:r>
          </a:p>
          <a:p>
            <a:r>
              <a:rPr lang="en-US" dirty="0"/>
              <a:t>Currently implementing components in HDL and testing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887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 from Proposal</a:t>
            </a:r>
          </a:p>
          <a:p>
            <a:r>
              <a:rPr lang="en-US" dirty="0"/>
              <a:t>Application Description</a:t>
            </a:r>
          </a:p>
          <a:p>
            <a:r>
              <a:rPr lang="en-US" dirty="0"/>
              <a:t>Implementation Requirements</a:t>
            </a:r>
          </a:p>
          <a:p>
            <a:r>
              <a:rPr lang="en-US" dirty="0"/>
              <a:t>Implementation Design</a:t>
            </a:r>
          </a:p>
          <a:p>
            <a:r>
              <a:rPr lang="en-US" dirty="0"/>
              <a:t>Project Status</a:t>
            </a:r>
          </a:p>
          <a:p>
            <a:r>
              <a:rPr lang="en-US" dirty="0"/>
              <a:t>Moving Forward</a:t>
            </a:r>
          </a:p>
        </p:txBody>
      </p:sp>
    </p:spTree>
    <p:extLst>
      <p:ext uri="{BB962C8B-B14F-4D97-AF65-F5344CB8AC3E}">
        <p14:creationId xmlns:p14="http://schemas.microsoft.com/office/powerpoint/2010/main" val="38343349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Forward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 component implementation</a:t>
            </a:r>
          </a:p>
          <a:p>
            <a:r>
              <a:rPr lang="en-US" dirty="0"/>
              <a:t>Put components together to build neural network and host to accelerator interface</a:t>
            </a:r>
          </a:p>
          <a:p>
            <a:r>
              <a:rPr lang="en-US" dirty="0"/>
              <a:t>Demonstrate speedup using accelerator (FPGA)</a:t>
            </a:r>
          </a:p>
        </p:txBody>
      </p:sp>
    </p:spTree>
    <p:extLst>
      <p:ext uri="{BB962C8B-B14F-4D97-AF65-F5344CB8AC3E}">
        <p14:creationId xmlns:p14="http://schemas.microsoft.com/office/powerpoint/2010/main" val="6714671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Will run training using both software and FPGA implementation on host and compare time to complete each</a:t>
            </a:r>
          </a:p>
          <a:p>
            <a:pPr lvl="1"/>
            <a:r>
              <a:rPr lang="en-US" dirty="0"/>
              <a:t>Will calculate speedup</a:t>
            </a:r>
          </a:p>
          <a:p>
            <a:r>
              <a:rPr lang="en-US" dirty="0"/>
              <a:t>Will also compare accuracy of software and FPGA implementation</a:t>
            </a:r>
          </a:p>
          <a:p>
            <a:r>
              <a:rPr lang="en-US" dirty="0"/>
              <a:t>We will also try to show effects of # of hidden layer nodes on speedup and accuracy</a:t>
            </a:r>
          </a:p>
        </p:txBody>
      </p:sp>
    </p:spTree>
    <p:extLst>
      <p:ext uri="{BB962C8B-B14F-4D97-AF65-F5344CB8AC3E}">
        <p14:creationId xmlns:p14="http://schemas.microsoft.com/office/powerpoint/2010/main" val="28731247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04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Iris?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541" y="1394242"/>
            <a:ext cx="11136919" cy="5214103"/>
          </a:xfrm>
        </p:spPr>
      </p:pic>
    </p:spTree>
    <p:extLst>
      <p:ext uri="{BB962C8B-B14F-4D97-AF65-F5344CB8AC3E}">
        <p14:creationId xmlns:p14="http://schemas.microsoft.com/office/powerpoint/2010/main" val="3453991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 Buffer Switch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653" y="2718146"/>
            <a:ext cx="2407574" cy="14217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8087" y="1102591"/>
            <a:ext cx="4529184" cy="517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73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4726" y="128847"/>
            <a:ext cx="7766546" cy="66003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6200000">
            <a:off x="-2971801" y="588645"/>
            <a:ext cx="10515600" cy="1325563"/>
          </a:xfrm>
        </p:spPr>
        <p:txBody>
          <a:bodyPr/>
          <a:lstStyle/>
          <a:p>
            <a:r>
              <a:rPr lang="en-US" dirty="0" err="1"/>
              <a:t>Datapath</a:t>
            </a:r>
            <a:r>
              <a:rPr lang="en-US" dirty="0"/>
              <a:t> Memory Input</a:t>
            </a:r>
          </a:p>
        </p:txBody>
      </p:sp>
    </p:spTree>
    <p:extLst>
      <p:ext uri="{BB962C8B-B14F-4D97-AF65-F5344CB8AC3E}">
        <p14:creationId xmlns:p14="http://schemas.microsoft.com/office/powerpoint/2010/main" val="3189857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What is a Neural Network</a:t>
            </a:r>
          </a:p>
        </p:txBody>
      </p:sp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973" y="1843277"/>
            <a:ext cx="8222018" cy="3212677"/>
          </a:xfrm>
        </p:spPr>
      </p:pic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9750249"/>
              </p:ext>
            </p:extLst>
          </p:nvPr>
        </p:nvGraphicFramePr>
        <p:xfrm>
          <a:off x="1538894" y="5605563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205663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5229216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714275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550608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Input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Hidden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Layer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85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MNIST Handwriting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44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Iris flower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619344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3499615" y="1293668"/>
            <a:ext cx="1551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 Layer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184792" y="1361675"/>
            <a:ext cx="1551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Hidden Layer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84867" y="1376366"/>
            <a:ext cx="1551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 Layer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959782" y="1376366"/>
            <a:ext cx="0" cy="386108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783795" y="1376366"/>
            <a:ext cx="0" cy="3861087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9220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from 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MNIST design requires more MACs than available</a:t>
            </a:r>
          </a:p>
          <a:p>
            <a:r>
              <a:rPr lang="en-US" dirty="0"/>
              <a:t>We switched to a much simpler dataset, the iris data set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455711"/>
              </p:ext>
            </p:extLst>
          </p:nvPr>
        </p:nvGraphicFramePr>
        <p:xfrm>
          <a:off x="1538894" y="5605563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5205663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552292164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714275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550608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Input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Hidden 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Output Layer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85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MNIST Handwriting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544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Iris flower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61934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25122" y="3308796"/>
            <a:ext cx="653006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Implications of changing datasets</a:t>
            </a:r>
          </a:p>
          <a:p>
            <a:r>
              <a:rPr lang="en-US" sz="2800" dirty="0"/>
              <a:t>Structure: </a:t>
            </a:r>
            <a:r>
              <a:rPr lang="en-US" sz="2800" dirty="0">
                <a:solidFill>
                  <a:schemeClr val="accent6"/>
                </a:solidFill>
              </a:rPr>
              <a:t>Same</a:t>
            </a:r>
          </a:p>
          <a:p>
            <a:r>
              <a:rPr lang="en-US" sz="2800" dirty="0"/>
              <a:t>Required resources: </a:t>
            </a:r>
            <a:r>
              <a:rPr lang="en-US" sz="2800" dirty="0">
                <a:solidFill>
                  <a:schemeClr val="accent6"/>
                </a:solidFill>
              </a:rPr>
              <a:t>Decreases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9456" y="220862"/>
            <a:ext cx="1489888" cy="198651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10505195" y="2207379"/>
            <a:ext cx="11189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setosa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67647" y="4278065"/>
            <a:ext cx="14268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Iris versicolor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9399" y="2841911"/>
            <a:ext cx="1990001" cy="149250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10426753" y="6324322"/>
            <a:ext cx="12952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Iris </a:t>
            </a:r>
            <a:r>
              <a:rPr lang="en-US" dirty="0" err="1"/>
              <a:t>virginica</a:t>
            </a:r>
            <a:endParaRPr 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7093" y="4794756"/>
            <a:ext cx="1922307" cy="1565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572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Neural Network - Node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 all starts with the node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350" y="2443085"/>
            <a:ext cx="8327300" cy="3955715"/>
          </a:xfrm>
          <a:prstGeom prst="rect">
            <a:avLst/>
          </a:prstGeom>
        </p:spPr>
      </p:pic>
      <p:cxnSp>
        <p:nvCxnSpPr>
          <p:cNvPr id="6" name="Straight Connector 5"/>
          <p:cNvCxnSpPr>
            <a:cxnSpLocks/>
          </p:cNvCxnSpPr>
          <p:nvPr/>
        </p:nvCxnSpPr>
        <p:spPr>
          <a:xfrm flipH="1">
            <a:off x="406932" y="2308148"/>
            <a:ext cx="8387586" cy="3665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4781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– Activation Function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923" y="1368735"/>
            <a:ext cx="10369805" cy="5265119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/>
              <p:cNvSpPr txBox="1"/>
              <p:nvPr/>
            </p:nvSpPr>
            <p:spPr>
              <a:xfrm>
                <a:off x="658389" y="2902802"/>
                <a:ext cx="1249573" cy="52501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1+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8389" y="2902802"/>
                <a:ext cx="1249573" cy="525016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/>
              <p:cNvSpPr txBox="1"/>
              <p:nvPr/>
            </p:nvSpPr>
            <p:spPr>
              <a:xfrm>
                <a:off x="283672" y="4326211"/>
                <a:ext cx="1885324" cy="56958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𝑧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2(1+</m:t>
                          </m:r>
                          <m:d>
                            <m:dPr>
                              <m:begChr m:val="|"/>
                              <m:endChr m:val="|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𝑧</m:t>
                              </m:r>
                            </m:e>
                          </m:d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83672" y="4326211"/>
                <a:ext cx="1885324" cy="56958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TextBox 11"/>
          <p:cNvSpPr txBox="1"/>
          <p:nvPr/>
        </p:nvSpPr>
        <p:spPr>
          <a:xfrm>
            <a:off x="397357" y="2500083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Sigmoid function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90284" y="3816628"/>
            <a:ext cx="2294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Elliot Sigmoid function</a:t>
            </a:r>
          </a:p>
        </p:txBody>
      </p:sp>
      <p:cxnSp>
        <p:nvCxnSpPr>
          <p:cNvPr id="14" name="Straight Connector 13"/>
          <p:cNvCxnSpPr>
            <a:cxnSpLocks/>
          </p:cNvCxnSpPr>
          <p:nvPr/>
        </p:nvCxnSpPr>
        <p:spPr>
          <a:xfrm flipH="1">
            <a:off x="129260" y="3676377"/>
            <a:ext cx="2451167" cy="1071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/>
              <p:cNvSpPr txBox="1"/>
              <p:nvPr/>
            </p:nvSpPr>
            <p:spPr>
              <a:xfrm>
                <a:off x="471350" y="5413507"/>
                <a:ext cx="1436612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𝑧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𝑤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71350" y="5413507"/>
                <a:ext cx="1436612" cy="276999"/>
              </a:xfrm>
              <a:prstGeom prst="rect">
                <a:avLst/>
              </a:prstGeom>
              <a:blipFill>
                <a:blip r:embed="rId5"/>
                <a:stretch>
                  <a:fillRect l="-847" r="-1695" b="-8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88871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– Forward Pass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Process layers in order: first layer, hidden layer, output layer</a:t>
            </a:r>
          </a:p>
          <a:p>
            <a:pPr marL="514350" indent="-514350">
              <a:buAutoNum type="arabicPeriod"/>
            </a:pPr>
            <a:r>
              <a:rPr lang="en-US" dirty="0"/>
              <a:t>Within a layer, nodes can be processed in parallel</a:t>
            </a:r>
          </a:p>
          <a:p>
            <a:pPr marL="514350" indent="-514350">
              <a:buAutoNum type="arabicPeriod"/>
            </a:pPr>
            <a:r>
              <a:rPr lang="en-US" dirty="0"/>
              <a:t>Each node requires a multiply, accumulate, and activation function evaluation to get an output</a:t>
            </a:r>
          </a:p>
        </p:txBody>
      </p:sp>
      <p:pic>
        <p:nvPicPr>
          <p:cNvPr id="4" name="Content Placeholder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44795"/>
            <a:ext cx="6177324" cy="24137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6910" y="3686063"/>
            <a:ext cx="6256424" cy="297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348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- Backpropagation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5919" y="1825625"/>
            <a:ext cx="5448300" cy="379095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538663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General idea: evaluate a cost function: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𝐶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den>
                    </m:f>
                    <m:nary>
                      <m:naryPr>
                        <m:chr m:val="∑"/>
                        <m:supHide m:val="on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  <m:sup/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d>
                                  <m:d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d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</m:oMath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Then minimize cost function by adjusting weights and biases.</a:t>
                </a:r>
              </a:p>
              <a:p>
                <a:pPr marL="0" indent="0">
                  <a:buNone/>
                </a:pPr>
                <a:r>
                  <a:rPr lang="en-US" dirty="0"/>
                  <a:t>This is done via the backpropagation algorithm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538663" cy="4351338"/>
              </a:xfrm>
              <a:blipFill>
                <a:blip r:embed="rId3"/>
                <a:stretch>
                  <a:fillRect l="-2313" t="-2241" r="-19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97850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Neural Network - Backpropagation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92711079"/>
                  </p:ext>
                </p:extLst>
              </p:nvPr>
            </p:nvGraphicFramePr>
            <p:xfrm>
              <a:off x="838200" y="1825625"/>
              <a:ext cx="10515600" cy="283019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48623">
                      <a:extLst>
                        <a:ext uri="{9D8B030D-6E8A-4147-A177-3AD203B41FA5}">
                          <a16:colId xmlns:a16="http://schemas.microsoft.com/office/drawing/2014/main" val="3250202467"/>
                        </a:ext>
                      </a:extLst>
                    </a:gridCol>
                    <a:gridCol w="3719837">
                      <a:extLst>
                        <a:ext uri="{9D8B030D-6E8A-4147-A177-3AD203B41FA5}">
                          <a16:colId xmlns:a16="http://schemas.microsoft.com/office/drawing/2014/main" val="904154316"/>
                        </a:ext>
                      </a:extLst>
                    </a:gridCol>
                    <a:gridCol w="4747140">
                      <a:extLst>
                        <a:ext uri="{9D8B030D-6E8A-4147-A177-3AD203B41FA5}">
                          <a16:colId xmlns:a16="http://schemas.microsoft.com/office/drawing/2014/main" val="112352963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Equation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Description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2450763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BP1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𝛻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sub>
                                </m:s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′(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𝐿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Solves for the error delta in the last layer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3016836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BP2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=(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d>
                                      <m:d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p>
                                          <m:sSupPr>
                                            <m:ctrlP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pPr>
                                          <m:e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𝑤</m:t>
                                            </m:r>
                                          </m:e>
                                          <m:sup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𝑙</m:t>
                                            </m:r>
                                            <m:r>
                                              <a:rPr lang="en-US" b="0" i="1" smtClean="0">
                                                <a:latin typeface="Cambria Math" panose="02040503050406030204" pitchFamily="18" charset="0"/>
                                              </a:rPr>
                                              <m:t>+1</m:t>
                                            </m:r>
                                          </m:sup>
                                        </m:sSup>
                                      </m:e>
                                    </m:d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p>
                                </m:sSup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+1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∙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′(</m:t>
                                </m:r>
                                <m:sSup>
                                  <m:s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𝑧</m:t>
                                    </m:r>
                                  </m:e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𝑙</m:t>
                                    </m:r>
                                  </m:sup>
                                </m:s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Solves for the error delta in layer l based on the error in layer l+1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236275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BP3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𝑏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𝑗</m:t>
                                        </m:r>
                                      </m:sub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𝑙</m:t>
                                        </m:r>
                                      </m:sup>
                                    </m:sSubSup>
                                  </m:den>
                                </m:f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Solves for the component of the error due to the bias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0899047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BP4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𝜕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𝐶</m:t>
                                    </m:r>
                                  </m:num>
                                  <m:den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𝜕</m:t>
                                    </m:r>
                                    <m:sSubSup>
                                      <m:sSubSup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𝑗𝑘</m:t>
                                        </m:r>
                                      </m:sub>
                                      <m:sup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𝑙</m:t>
                                        </m:r>
                                      </m:sup>
                                    </m:sSubSup>
                                  </m:den>
                                </m:f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=</m:t>
                                </m:r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𝑎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𝑘</m:t>
                                    </m:r>
                                  </m:sub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</m:sSubSup>
                                <m:sSubSup>
                                  <m:sSubSup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𝛿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  <m:sup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sup>
                                </m:sSubSup>
                              </m:oMath>
                            </m:oMathPara>
                          </a14:m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Solves for the component of the error due to the weights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3470584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Content Placeholder 3"/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092711079"/>
                  </p:ext>
                </p:extLst>
              </p:nvPr>
            </p:nvGraphicFramePr>
            <p:xfrm>
              <a:off x="838200" y="1825625"/>
              <a:ext cx="10515600" cy="2830196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2048623">
                      <a:extLst>
                        <a:ext uri="{9D8B030D-6E8A-4147-A177-3AD203B41FA5}">
                          <a16:colId xmlns:a16="http://schemas.microsoft.com/office/drawing/2014/main" val="3250202467"/>
                        </a:ext>
                      </a:extLst>
                    </a:gridCol>
                    <a:gridCol w="3719837">
                      <a:extLst>
                        <a:ext uri="{9D8B030D-6E8A-4147-A177-3AD203B41FA5}">
                          <a16:colId xmlns:a16="http://schemas.microsoft.com/office/drawing/2014/main" val="904154316"/>
                        </a:ext>
                      </a:extLst>
                    </a:gridCol>
                    <a:gridCol w="4747140">
                      <a:extLst>
                        <a:ext uri="{9D8B030D-6E8A-4147-A177-3AD203B41FA5}">
                          <a16:colId xmlns:a16="http://schemas.microsoft.com/office/drawing/2014/main" val="1123529638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Equation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Description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2450763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BP1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5155" t="-108197" r="-128151" b="-56557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Solves for the error delta in the last layer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30168364"/>
                      </a:ext>
                    </a:extLst>
                  </a:tr>
                  <a:tr h="640080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BP2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5155" t="-120952" r="-128151" b="-22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Solves for the error delta in layer l based on the error in layer l+1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42362752"/>
                      </a:ext>
                    </a:extLst>
                  </a:tr>
                  <a:tr h="724218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BP3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5155" t="-194958" r="-128151" b="-1016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Solves for the component of the error due to the bias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0899047"/>
                      </a:ext>
                    </a:extLst>
                  </a:tr>
                  <a:tr h="724218"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BP4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2"/>
                          <a:stretch>
                            <a:fillRect l="-55155" t="-294958" r="-128151" b="-16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/>
                            <a:t>Solves for the component of the error due to the weights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3470584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6183" y="4888868"/>
            <a:ext cx="3495675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7549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990</Words>
  <Application>Microsoft Office PowerPoint</Application>
  <PresentationFormat>Widescreen</PresentationFormat>
  <Paragraphs>326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Office Theme</vt:lpstr>
      <vt:lpstr>RCANN – A ReConfigurable Artificial Neural Network for Iris Flower Classification</vt:lpstr>
      <vt:lpstr>Agenda</vt:lpstr>
      <vt:lpstr>What is a Neural Network</vt:lpstr>
      <vt:lpstr>Changes from proposal</vt:lpstr>
      <vt:lpstr>Neural Network - Node</vt:lpstr>
      <vt:lpstr>Neural Network – Activation Function</vt:lpstr>
      <vt:lpstr>Neural Network – Forward Pass</vt:lpstr>
      <vt:lpstr>Neural Network - Backpropagation</vt:lpstr>
      <vt:lpstr>Neural Network - Backpropagation</vt:lpstr>
      <vt:lpstr>Neural Network - Procedure</vt:lpstr>
      <vt:lpstr>Requirements</vt:lpstr>
      <vt:lpstr>PowerPoint Presentation</vt:lpstr>
      <vt:lpstr>Memory Map</vt:lpstr>
      <vt:lpstr>Double Buffered Memory</vt:lpstr>
      <vt:lpstr>Memory Allocation</vt:lpstr>
      <vt:lpstr>Block Diagram (Forward Pass)</vt:lpstr>
      <vt:lpstr>Block Diagram (Error Calculation)</vt:lpstr>
      <vt:lpstr>Block Diagram (W and b updates)</vt:lpstr>
      <vt:lpstr>Project Status</vt:lpstr>
      <vt:lpstr>Moving Forward</vt:lpstr>
      <vt:lpstr>Demo Plan</vt:lpstr>
      <vt:lpstr>Backup Slides</vt:lpstr>
      <vt:lpstr>Why Iris?</vt:lpstr>
      <vt:lpstr>Double Buffer Switch</vt:lpstr>
      <vt:lpstr>Datapath Memory Input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[INSERT TITLE FROM PROPOSAL HERE]</dc:title>
  <dc:creator>Matthew Griessler</dc:creator>
  <cp:lastModifiedBy>Matthew Griessler</cp:lastModifiedBy>
  <cp:revision>18</cp:revision>
  <dcterms:created xsi:type="dcterms:W3CDTF">2017-04-06T00:46:43Z</dcterms:created>
  <dcterms:modified xsi:type="dcterms:W3CDTF">2017-04-06T18:51:23Z</dcterms:modified>
</cp:coreProperties>
</file>

<file path=docProps/thumbnail.jpeg>
</file>